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Miriam Libre"/>
      <p:regular r:id="rId13"/>
      <p:bold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Titillium Web"/>
      <p:regular r:id="rId19"/>
      <p:bold r:id="rId20"/>
      <p:italic r:id="rId21"/>
      <p:boldItalic r:id="rId22"/>
    </p:embeddedFont>
    <p:embeddedFont>
      <p:font typeface="Montserrat Medium"/>
      <p:regular r:id="rId23"/>
      <p:bold r:id="rId24"/>
      <p:italic r:id="rId25"/>
      <p:boldItalic r:id="rId26"/>
    </p:embeddedFont>
    <p:embeddedFont>
      <p:font typeface="Titillium Web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363">
          <p15:clr>
            <a:srgbClr val="747775"/>
          </p15:clr>
        </p15:guide>
        <p15:guide id="4" pos="5403">
          <p15:clr>
            <a:srgbClr val="747775"/>
          </p15:clr>
        </p15:guide>
        <p15:guide id="5" orient="horz" pos="207">
          <p15:clr>
            <a:srgbClr val="747775"/>
          </p15:clr>
        </p15:guide>
        <p15:guide id="6" orient="horz" pos="3087">
          <p15:clr>
            <a:srgbClr val="747775"/>
          </p15:clr>
        </p15:guide>
        <p15:guide id="7" pos="1621">
          <p15:clr>
            <a:srgbClr val="747775"/>
          </p15:clr>
        </p15:guide>
        <p15:guide id="8" pos="414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363"/>
        <p:guide pos="5403"/>
        <p:guide pos="207" orient="horz"/>
        <p:guide pos="3087" orient="horz"/>
        <p:guide pos="1621"/>
        <p:guide pos="41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TitilliumWeb-bold.fntdata"/><Relationship Id="rId22" Type="http://schemas.openxmlformats.org/officeDocument/2006/relationships/font" Target="fonts/TitilliumWeb-boldItalic.fntdata"/><Relationship Id="rId21" Type="http://schemas.openxmlformats.org/officeDocument/2006/relationships/font" Target="fonts/TitilliumWeb-italic.fntdata"/><Relationship Id="rId24" Type="http://schemas.openxmlformats.org/officeDocument/2006/relationships/font" Target="fonts/MontserratMedium-bold.fntdata"/><Relationship Id="rId23" Type="http://schemas.openxmlformats.org/officeDocument/2006/relationships/font" Target="fonts/MontserratMedium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Italic.fntdata"/><Relationship Id="rId25" Type="http://schemas.openxmlformats.org/officeDocument/2006/relationships/font" Target="fonts/MontserratMedium-italic.fntdata"/><Relationship Id="rId28" Type="http://schemas.openxmlformats.org/officeDocument/2006/relationships/font" Target="fonts/TitilliumWebLight-bold.fntdata"/><Relationship Id="rId27" Type="http://schemas.openxmlformats.org/officeDocument/2006/relationships/font" Target="fonts/TitilliumWeb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itilliumWebLigh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TitilliumWeb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iriamLibre-regular.fntdata"/><Relationship Id="rId12" Type="http://schemas.openxmlformats.org/officeDocument/2006/relationships/slide" Target="slides/slide7.xml"/><Relationship Id="rId15" Type="http://schemas.openxmlformats.org/officeDocument/2006/relationships/font" Target="fonts/Montserrat-regular.fntdata"/><Relationship Id="rId14" Type="http://schemas.openxmlformats.org/officeDocument/2006/relationships/font" Target="fonts/MiriamLibre-bold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19" Type="http://schemas.openxmlformats.org/officeDocument/2006/relationships/font" Target="fonts/TitilliumWeb-regular.fntdata"/><Relationship Id="rId18" Type="http://schemas.openxmlformats.org/officeDocument/2006/relationships/font" Target="fonts/Montserrat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32451a5466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32451a546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📌 Slide 1 – Cover (First Impression)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✅ </a:t>
            </a:r>
            <a:r>
              <a:rPr b="1" lang="en">
                <a:solidFill>
                  <a:schemeClr val="dk1"/>
                </a:solidFill>
              </a:rPr>
              <a:t>Big, bold title: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i="1" lang="en">
                <a:solidFill>
                  <a:schemeClr val="dk1"/>
                </a:solidFill>
              </a:rPr>
              <a:t>“Numinas | High-End Motion &amp; Creative Agency”</a:t>
            </a:r>
            <a:br>
              <a:rPr i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✅ </a:t>
            </a:r>
            <a:r>
              <a:rPr b="1" lang="en">
                <a:solidFill>
                  <a:schemeClr val="dk1"/>
                </a:solidFill>
              </a:rPr>
              <a:t>Sleek background image or subtle motion graphic preview</a:t>
            </a:r>
            <a:br>
              <a:rPr b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✅ Your </a:t>
            </a:r>
            <a:r>
              <a:rPr b="1" lang="en">
                <a:solidFill>
                  <a:schemeClr val="dk1"/>
                </a:solidFill>
              </a:rPr>
              <a:t>name, title, website, and contact info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12b1d2470e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12b1d2470e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 Slide 2 – What We Do (Value Proposition)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✅ Short, powerful headline: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">
                <a:solidFill>
                  <a:schemeClr val="dk1"/>
                </a:solidFill>
              </a:rPr>
              <a:t>“We create stunning motion visuals that engage, sell, and inspire.”</a:t>
            </a:r>
            <a:br>
              <a:rPr i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✅ 1-2 sentence </a:t>
            </a:r>
            <a:r>
              <a:rPr b="1" lang="en">
                <a:solidFill>
                  <a:schemeClr val="dk1"/>
                </a:solidFill>
              </a:rPr>
              <a:t>explanation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">
                <a:solidFill>
                  <a:schemeClr val="dk1"/>
                </a:solidFill>
              </a:rPr>
              <a:t>“Numinas helps brands like American Express, Olay, and Air Canada craft high-end motion content for commercials, social media, and digital experiences.”</a:t>
            </a:r>
            <a:br>
              <a:rPr i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✅ </a:t>
            </a:r>
            <a:r>
              <a:rPr b="1" lang="en">
                <a:solidFill>
                  <a:schemeClr val="dk1"/>
                </a:solidFill>
              </a:rPr>
              <a:t>Key services in bullet points: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Creative Concept &amp; Strategy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2D/3D Animation &amp; Motion Design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Commercial &amp; Social Media Content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Video Editing &amp; Post-Production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3bf26f203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3bf26f203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 Slide 2 – What We Do (Value Proposition)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✅ Short, powerful headline: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">
                <a:solidFill>
                  <a:schemeClr val="dk1"/>
                </a:solidFill>
              </a:rPr>
              <a:t>“We create stunning motion visuals that engage, sell, and inspire.”</a:t>
            </a:r>
            <a:br>
              <a:rPr i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✅ 1-2 sentence </a:t>
            </a:r>
            <a:r>
              <a:rPr b="1" lang="en">
                <a:solidFill>
                  <a:schemeClr val="dk1"/>
                </a:solidFill>
              </a:rPr>
              <a:t>explanation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">
                <a:solidFill>
                  <a:schemeClr val="dk1"/>
                </a:solidFill>
              </a:rPr>
              <a:t>“Numinas helps brands like American Express, Olay, and Air Canada craft high-end motion content for commercials, social media, and digital experiences.”</a:t>
            </a:r>
            <a:br>
              <a:rPr i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✅ </a:t>
            </a:r>
            <a:r>
              <a:rPr b="1" lang="en">
                <a:solidFill>
                  <a:schemeClr val="dk1"/>
                </a:solidFill>
              </a:rPr>
              <a:t>Key services in bullet points: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Creative Concept &amp; Strategy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2D/3D Animation &amp; Motion Design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Commercial &amp; Social Media Content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Video Editing &amp; Post-Production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32451a5466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32451a5466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1"/>
                </a:solidFill>
              </a:rPr>
              <a:t>📌 Slide 3 – Portfolio Showcase (Best Work First)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🎬 </a:t>
            </a:r>
            <a:r>
              <a:rPr b="1" lang="en">
                <a:solidFill>
                  <a:schemeClr val="dk1"/>
                </a:solidFill>
              </a:rPr>
              <a:t>Our Work in Action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dk1"/>
                </a:solidFill>
              </a:rPr>
              <a:t>(Include 3-5 of your best projects. Each should have a short, powerful caption.)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▶ </a:t>
            </a:r>
            <a:r>
              <a:rPr b="1" lang="en">
                <a:solidFill>
                  <a:schemeClr val="dk1"/>
                </a:solidFill>
              </a:rPr>
              <a:t>American Express</a:t>
            </a:r>
            <a:r>
              <a:rPr lang="en">
                <a:solidFill>
                  <a:schemeClr val="dk1"/>
                </a:solidFill>
              </a:rPr>
              <a:t> – Elegant motion graphics for a high-impact campaign.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▶ </a:t>
            </a:r>
            <a:r>
              <a:rPr b="1" lang="en">
                <a:solidFill>
                  <a:schemeClr val="dk1"/>
                </a:solidFill>
              </a:rPr>
              <a:t>Urban Decay</a:t>
            </a:r>
            <a:r>
              <a:rPr lang="en">
                <a:solidFill>
                  <a:schemeClr val="dk1"/>
                </a:solidFill>
              </a:rPr>
              <a:t> – Immersive visuals for a luxury product launch.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▶ </a:t>
            </a:r>
            <a:r>
              <a:rPr b="1" lang="en">
                <a:solidFill>
                  <a:schemeClr val="dk1"/>
                </a:solidFill>
              </a:rPr>
              <a:t>Olay &amp; Secret</a:t>
            </a:r>
            <a:r>
              <a:rPr lang="en">
                <a:solidFill>
                  <a:schemeClr val="dk1"/>
                </a:solidFill>
              </a:rPr>
              <a:t> – Emotionally-driven storytelling through sleek motion design.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🔗 </a:t>
            </a:r>
            <a:r>
              <a:rPr i="1" lang="en">
                <a:solidFill>
                  <a:schemeClr val="dk1"/>
                </a:solidFill>
              </a:rPr>
              <a:t>[Link to full portfolio or showreel]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2451a5466_0_2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2451a5466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📌 Slide 4 – How We Work (Process)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A Seamless Creative Process, Designed for Excellence.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1️⃣ </a:t>
            </a:r>
            <a:r>
              <a:rPr b="1" lang="en">
                <a:solidFill>
                  <a:schemeClr val="dk1"/>
                </a:solidFill>
              </a:rPr>
              <a:t>Discovery &amp; Strategy</a:t>
            </a:r>
            <a:r>
              <a:rPr lang="en">
                <a:solidFill>
                  <a:schemeClr val="dk1"/>
                </a:solidFill>
              </a:rPr>
              <a:t> – Understanding your brand’s vision &amp; goals.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2️⃣ </a:t>
            </a:r>
            <a:r>
              <a:rPr b="1" lang="en">
                <a:solidFill>
                  <a:schemeClr val="dk1"/>
                </a:solidFill>
              </a:rPr>
              <a:t>Concept &amp; Storyboarding</a:t>
            </a:r>
            <a:r>
              <a:rPr lang="en">
                <a:solidFill>
                  <a:schemeClr val="dk1"/>
                </a:solidFill>
              </a:rPr>
              <a:t> – Developing compelling narratives &amp; visual direction.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3️⃣ </a:t>
            </a:r>
            <a:r>
              <a:rPr b="1" lang="en">
                <a:solidFill>
                  <a:schemeClr val="dk1"/>
                </a:solidFill>
              </a:rPr>
              <a:t>Production &amp; Animation</a:t>
            </a:r>
            <a:r>
              <a:rPr lang="en">
                <a:solidFill>
                  <a:schemeClr val="dk1"/>
                </a:solidFill>
              </a:rPr>
              <a:t> – Bringing your story to life through high-end motion design.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4️⃣ </a:t>
            </a:r>
            <a:r>
              <a:rPr b="1" lang="en">
                <a:solidFill>
                  <a:schemeClr val="dk1"/>
                </a:solidFill>
              </a:rPr>
              <a:t>Final Touch &amp; Delivery</a:t>
            </a:r>
            <a:r>
              <a:rPr lang="en">
                <a:solidFill>
                  <a:schemeClr val="dk1"/>
                </a:solidFill>
              </a:rPr>
              <a:t> – Flawless execution &amp; maximum impact.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💡 </a:t>
            </a:r>
            <a:r>
              <a:rPr i="1" lang="en">
                <a:solidFill>
                  <a:schemeClr val="dk1"/>
                </a:solidFill>
              </a:rPr>
              <a:t>From concept to final frame, we handle everything—so you can focus on your brand’s success.</a:t>
            </a:r>
            <a:endParaRPr i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3bf26f203a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3bf26f203a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 Slide 2 – What We Do (Value Proposition)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✅ Short, powerful headline: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">
                <a:solidFill>
                  <a:schemeClr val="dk1"/>
                </a:solidFill>
              </a:rPr>
              <a:t>“We create stunning motion visuals that engage, sell, and inspire.”</a:t>
            </a:r>
            <a:br>
              <a:rPr i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✅ 1-2 sentence </a:t>
            </a:r>
            <a:r>
              <a:rPr b="1" lang="en">
                <a:solidFill>
                  <a:schemeClr val="dk1"/>
                </a:solidFill>
              </a:rPr>
              <a:t>explanation</a:t>
            </a:r>
            <a:r>
              <a:rPr lang="en">
                <a:solidFill>
                  <a:schemeClr val="dk1"/>
                </a:solidFill>
              </a:rPr>
              <a:t>: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i="1" lang="en">
                <a:solidFill>
                  <a:schemeClr val="dk1"/>
                </a:solidFill>
              </a:rPr>
              <a:t>“Numinas helps brands like American Express, Olay, and Air Canada craft high-end motion content for commercials, social media, and digital experiences.”</a:t>
            </a:r>
            <a:br>
              <a:rPr i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✅ </a:t>
            </a:r>
            <a:r>
              <a:rPr b="1" lang="en">
                <a:solidFill>
                  <a:schemeClr val="dk1"/>
                </a:solidFill>
              </a:rPr>
              <a:t>Key services in bullet points:</a:t>
            </a:r>
            <a:endParaRPr b="1"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Creative Concept &amp; Strategy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2D/3D Animation &amp; Motion Design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Commercial &amp; Social Media Content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">
                <a:solidFill>
                  <a:schemeClr val="dk1"/>
                </a:solidFill>
              </a:rPr>
              <a:t>Video Editing &amp; Post-Production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2451a5466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32451a5466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1"/>
                </a:solidFill>
              </a:rPr>
              <a:t>📌 Slide 7 – Call to Action (Next Steps)</a:t>
            </a:r>
            <a:endParaRPr b="1" sz="17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300">
                <a:solidFill>
                  <a:schemeClr val="dk1"/>
                </a:solidFill>
              </a:rPr>
              <a:t>Let’s Build Stunning Visual Stories for Your Brand.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📅 </a:t>
            </a:r>
            <a:r>
              <a:rPr b="1" lang="en">
                <a:solidFill>
                  <a:schemeClr val="dk1"/>
                </a:solidFill>
              </a:rPr>
              <a:t>Let’s talk:</a:t>
            </a:r>
            <a:r>
              <a:rPr lang="en">
                <a:solidFill>
                  <a:schemeClr val="dk1"/>
                </a:solidFill>
              </a:rPr>
              <a:t> Schedule a quick call to explore how Numinas can elevate your brand’s visual storytelling.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🔗 </a:t>
            </a:r>
            <a:r>
              <a:rPr i="1" lang="en">
                <a:solidFill>
                  <a:schemeClr val="dk1"/>
                </a:solidFill>
              </a:rPr>
              <a:t>[Insert Calendly or Booking Link]</a:t>
            </a:r>
            <a:br>
              <a:rPr i="1"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📧 </a:t>
            </a:r>
            <a:r>
              <a:rPr b="1" lang="en">
                <a:solidFill>
                  <a:schemeClr val="dk1"/>
                </a:solidFill>
              </a:rPr>
              <a:t>[Your Email]</a:t>
            </a:r>
            <a:r>
              <a:rPr lang="en">
                <a:solidFill>
                  <a:schemeClr val="dk1"/>
                </a:solidFill>
              </a:rPr>
              <a:t> | 🌐 </a:t>
            </a:r>
            <a:r>
              <a:rPr b="1" lang="en">
                <a:solidFill>
                  <a:schemeClr val="dk1"/>
                </a:solidFill>
              </a:rPr>
              <a:t>[Your Website]</a:t>
            </a:r>
            <a:r>
              <a:rPr lang="en">
                <a:solidFill>
                  <a:schemeClr val="dk1"/>
                </a:solidFill>
              </a:rPr>
              <a:t> | 📞 </a:t>
            </a:r>
            <a:r>
              <a:rPr b="1" lang="en">
                <a:solidFill>
                  <a:schemeClr val="dk1"/>
                </a:solidFill>
              </a:rPr>
              <a:t>[Your Contact Info]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✨ </a:t>
            </a:r>
            <a:r>
              <a:rPr i="1" lang="en">
                <a:solidFill>
                  <a:schemeClr val="dk1"/>
                </a:solidFill>
              </a:rPr>
              <a:t>Beautifully designed. Emotionally powerful. Uniquely yours.</a:t>
            </a:r>
            <a:r>
              <a:rPr lang="en">
                <a:solidFill>
                  <a:schemeClr val="dk1"/>
                </a:solidFill>
              </a:rPr>
              <a:t> ✨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_Blue">
  <p:cSld name="TITLE_1">
    <p:bg>
      <p:bgPr>
        <a:solidFill>
          <a:srgbClr val="F7475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2" type="sldNum"/>
          </p:nvPr>
        </p:nvSpPr>
        <p:spPr>
          <a:xfrm>
            <a:off x="8739300" y="185650"/>
            <a:ext cx="332100" cy="2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>
            <a:lvl1pPr lvl="0" rtl="0" algn="ctr">
              <a:buNone/>
              <a:defRPr sz="800">
                <a:solidFill>
                  <a:srgbClr val="DADCE5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 rtl="0" algn="ctr">
              <a:buNone/>
              <a:defRPr sz="800">
                <a:solidFill>
                  <a:srgbClr val="DADCE5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 rtl="0" algn="ctr">
              <a:buNone/>
              <a:defRPr sz="800">
                <a:solidFill>
                  <a:srgbClr val="DADCE5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 rtl="0" algn="ctr">
              <a:buNone/>
              <a:defRPr sz="800">
                <a:solidFill>
                  <a:srgbClr val="DADCE5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 rtl="0" algn="ctr">
              <a:buNone/>
              <a:defRPr sz="800">
                <a:solidFill>
                  <a:srgbClr val="DADCE5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 rtl="0" algn="ctr">
              <a:buNone/>
              <a:defRPr sz="800">
                <a:solidFill>
                  <a:srgbClr val="DADCE5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 rtl="0" algn="ctr">
              <a:buNone/>
              <a:defRPr sz="800">
                <a:solidFill>
                  <a:srgbClr val="DADCE5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 rtl="0" algn="ctr">
              <a:buNone/>
              <a:defRPr sz="800">
                <a:solidFill>
                  <a:srgbClr val="DADCE5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 rtl="0" algn="ctr">
              <a:buNone/>
              <a:defRPr sz="800">
                <a:solidFill>
                  <a:srgbClr val="DADCE5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  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4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7.png"/><Relationship Id="rId7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png"/><Relationship Id="rId4" Type="http://schemas.openxmlformats.org/officeDocument/2006/relationships/image" Target="../media/image3.png"/><Relationship Id="rId9" Type="http://schemas.openxmlformats.org/officeDocument/2006/relationships/image" Target="../media/image15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://numinas.studi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29.png"/><Relationship Id="rId8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image" Target="../media/image31.png"/><Relationship Id="rId11" Type="http://schemas.openxmlformats.org/officeDocument/2006/relationships/image" Target="../media/image27.jpg"/><Relationship Id="rId10" Type="http://schemas.openxmlformats.org/officeDocument/2006/relationships/image" Target="../media/image18.png"/><Relationship Id="rId21" Type="http://schemas.openxmlformats.org/officeDocument/2006/relationships/image" Target="../media/image3.png"/><Relationship Id="rId13" Type="http://schemas.openxmlformats.org/officeDocument/2006/relationships/image" Target="../media/image30.jpg"/><Relationship Id="rId12" Type="http://schemas.openxmlformats.org/officeDocument/2006/relationships/image" Target="../media/image2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8.jpg"/><Relationship Id="rId15" Type="http://schemas.openxmlformats.org/officeDocument/2006/relationships/hyperlink" Target="https://www.numinas.studio/americanexpress" TargetMode="External"/><Relationship Id="rId14" Type="http://schemas.openxmlformats.org/officeDocument/2006/relationships/hyperlink" Target="https://www.numinas.studio/aluminumfree" TargetMode="External"/><Relationship Id="rId17" Type="http://schemas.openxmlformats.org/officeDocument/2006/relationships/hyperlink" Target="https://www.numinas.studio/rideordie" TargetMode="External"/><Relationship Id="rId16" Type="http://schemas.openxmlformats.org/officeDocument/2006/relationships/hyperlink" Target="https://www.numinas.studio/dolby" TargetMode="External"/><Relationship Id="rId5" Type="http://schemas.openxmlformats.org/officeDocument/2006/relationships/image" Target="../media/image6.png"/><Relationship Id="rId19" Type="http://schemas.openxmlformats.org/officeDocument/2006/relationships/hyperlink" Target="https://www.numinas.studio/stem" TargetMode="External"/><Relationship Id="rId6" Type="http://schemas.openxmlformats.org/officeDocument/2006/relationships/hyperlink" Target="http://numinas.studio" TargetMode="External"/><Relationship Id="rId18" Type="http://schemas.openxmlformats.org/officeDocument/2006/relationships/hyperlink" Target="https://www.numinas.studio/bellemint" TargetMode="External"/><Relationship Id="rId7" Type="http://schemas.openxmlformats.org/officeDocument/2006/relationships/image" Target="../media/image14.png"/><Relationship Id="rId8" Type="http://schemas.openxmlformats.org/officeDocument/2006/relationships/image" Target="../media/image22.jp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3.png"/><Relationship Id="rId10" Type="http://schemas.openxmlformats.org/officeDocument/2006/relationships/image" Target="../media/image24.png"/><Relationship Id="rId13" Type="http://schemas.openxmlformats.org/officeDocument/2006/relationships/image" Target="../media/image31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0.png"/><Relationship Id="rId1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hyperlink" Target="http://numinas.studio" TargetMode="External"/><Relationship Id="rId7" Type="http://schemas.openxmlformats.org/officeDocument/2006/relationships/image" Target="../media/image17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29.png"/><Relationship Id="rId8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mailto:sonia@numinas.studio" TargetMode="External"/><Relationship Id="rId10" Type="http://schemas.openxmlformats.org/officeDocument/2006/relationships/hyperlink" Target="mailto:sonia@numinas.studio" TargetMode="External"/><Relationship Id="rId12" Type="http://schemas.openxmlformats.org/officeDocument/2006/relationships/hyperlink" Target="mailto:sonia@numinas.studio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hyperlink" Target="https://www.linkedin.com/in/soniabashash/" TargetMode="External"/><Relationship Id="rId5" Type="http://schemas.openxmlformats.org/officeDocument/2006/relationships/image" Target="../media/image32.png"/><Relationship Id="rId6" Type="http://schemas.openxmlformats.org/officeDocument/2006/relationships/image" Target="../media/image26.png"/><Relationship Id="rId7" Type="http://schemas.openxmlformats.org/officeDocument/2006/relationships/image" Target="../media/image23.png"/><Relationship Id="rId8" Type="http://schemas.openxmlformats.org/officeDocument/2006/relationships/hyperlink" Target="http://numinas.studio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14"/>
          <p:cNvGrpSpPr/>
          <p:nvPr/>
        </p:nvGrpSpPr>
        <p:grpSpPr>
          <a:xfrm>
            <a:off x="-10" y="-7687"/>
            <a:ext cx="9144000" cy="5158866"/>
            <a:chOff x="-150" y="0"/>
            <a:chExt cx="9144000" cy="5158866"/>
          </a:xfrm>
        </p:grpSpPr>
        <p:pic>
          <p:nvPicPr>
            <p:cNvPr id="57" name="Google Shape;57;p14"/>
            <p:cNvPicPr preferRelativeResize="0"/>
            <p:nvPr/>
          </p:nvPicPr>
          <p:blipFill>
            <a:blip r:embed="rId4">
              <a:alphaModFix amt="0"/>
            </a:blip>
            <a:stretch>
              <a:fillRect/>
            </a:stretch>
          </p:blipFill>
          <p:spPr>
            <a:xfrm>
              <a:off x="-15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4"/>
            <p:cNvPicPr preferRelativeResize="0"/>
            <p:nvPr/>
          </p:nvPicPr>
          <p:blipFill>
            <a:blip r:embed="rId5">
              <a:alphaModFix amt="0"/>
            </a:blip>
            <a:stretch>
              <a:fillRect/>
            </a:stretch>
          </p:blipFill>
          <p:spPr>
            <a:xfrm>
              <a:off x="-150" y="5800"/>
              <a:ext cx="9144000" cy="51530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739300" y="4780125"/>
            <a:ext cx="332100" cy="2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  </a:t>
            </a:r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b="-6179" l="0" r="0" t="0"/>
          <a:stretch/>
        </p:blipFill>
        <p:spPr>
          <a:xfrm>
            <a:off x="3927875" y="1869225"/>
            <a:ext cx="1288250" cy="14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564700" y="4570044"/>
            <a:ext cx="4014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D9D9D9"/>
                </a:solidFill>
                <a:latin typeface="Titillium Web"/>
                <a:ea typeface="Titillium Web"/>
                <a:cs typeface="Titillium Web"/>
                <a:sym typeface="Titillium Web"/>
              </a:rPr>
              <a:t>Sonia Bashash, </a:t>
            </a:r>
            <a:r>
              <a:rPr lang="en" sz="800">
                <a:solidFill>
                  <a:srgbClr val="D9D9D9"/>
                </a:solidFill>
                <a:latin typeface="Titillium Web"/>
                <a:ea typeface="Titillium Web"/>
                <a:cs typeface="Titillium Web"/>
                <a:sym typeface="Titillium Web"/>
              </a:rPr>
              <a:t>Creative Director</a:t>
            </a:r>
            <a:r>
              <a:rPr b="1" lang="en" sz="800">
                <a:solidFill>
                  <a:srgbClr val="D9D9D9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" sz="800">
                <a:solidFill>
                  <a:srgbClr val="D9D9D9"/>
                </a:solidFill>
                <a:latin typeface="Titillium Web"/>
                <a:ea typeface="Titillium Web"/>
                <a:cs typeface="Titillium Web"/>
                <a:sym typeface="Titillium Web"/>
              </a:rPr>
              <a:t>sonia</a:t>
            </a:r>
            <a:r>
              <a:rPr lang="en" sz="600">
                <a:solidFill>
                  <a:srgbClr val="D9D9D9"/>
                </a:solidFill>
                <a:latin typeface="Titillium Web"/>
                <a:ea typeface="Titillium Web"/>
                <a:cs typeface="Titillium Web"/>
                <a:sym typeface="Titillium Web"/>
              </a:rPr>
              <a:t>@</a:t>
            </a:r>
            <a:r>
              <a:rPr lang="en" sz="800">
                <a:solidFill>
                  <a:srgbClr val="D9D9D9"/>
                </a:solidFill>
                <a:latin typeface="Titillium Web"/>
                <a:ea typeface="Titillium Web"/>
                <a:cs typeface="Titillium Web"/>
                <a:sym typeface="Titillium Web"/>
              </a:rPr>
              <a:t>numinas.studio</a:t>
            </a:r>
            <a:endParaRPr sz="800">
              <a:solidFill>
                <a:srgbClr val="D9D9D9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7">
            <a:alphaModFix/>
          </a:blip>
          <a:srcRect b="367" l="0" r="0" t="357"/>
          <a:stretch/>
        </p:blipFill>
        <p:spPr>
          <a:xfrm>
            <a:off x="3361604" y="4433965"/>
            <a:ext cx="2420792" cy="2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CDCD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739300" y="4780125"/>
            <a:ext cx="332100" cy="2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  </a:t>
            </a: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4517146" y="1981200"/>
            <a:ext cx="37125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Numinas blends creativity and technology to craft compelling brand stories that evoke emotion, engage audiences, and inspire action.</a:t>
            </a:r>
            <a:endParaRPr sz="1200">
              <a:solidFill>
                <a:schemeClr val="lt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69" name="Google Shape;69;p15"/>
          <p:cNvGrpSpPr/>
          <p:nvPr/>
        </p:nvGrpSpPr>
        <p:grpSpPr>
          <a:xfrm>
            <a:off x="578100" y="4661237"/>
            <a:ext cx="7997651" cy="554100"/>
            <a:chOff x="578100" y="4591673"/>
            <a:chExt cx="7997651" cy="554100"/>
          </a:xfrm>
        </p:grpSpPr>
        <p:pic>
          <p:nvPicPr>
            <p:cNvPr id="70" name="Google Shape;70;p1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249436" y="4712239"/>
              <a:ext cx="119176" cy="119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56581" y="4712264"/>
              <a:ext cx="119170" cy="11912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78100" y="4679675"/>
              <a:ext cx="851300" cy="171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539550" y="4695075"/>
              <a:ext cx="1759601" cy="15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403998" y="4641200"/>
              <a:ext cx="336025" cy="28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" name="Google Shape;75;p15"/>
            <p:cNvSpPr txBox="1"/>
            <p:nvPr/>
          </p:nvSpPr>
          <p:spPr>
            <a:xfrm>
              <a:off x="1891997" y="4591673"/>
              <a:ext cx="18036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1C1C1C"/>
                  </a:solidFill>
                  <a:uFill>
                    <a:noFill/>
                  </a:uFill>
                  <a:latin typeface="Titillium Web"/>
                  <a:ea typeface="Titillium Web"/>
                  <a:cs typeface="Titillium Web"/>
                  <a:sym typeface="Titillium Web"/>
                  <a:hlinkClick r:id="rId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numinas.studio</a:t>
              </a:r>
              <a:endParaRPr sz="1200">
                <a:solidFill>
                  <a:srgbClr val="1C1C1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3F3F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cxnSp>
        <p:nvCxnSpPr>
          <p:cNvPr id="76" name="Google Shape;76;p15"/>
          <p:cNvCxnSpPr/>
          <p:nvPr/>
        </p:nvCxnSpPr>
        <p:spPr>
          <a:xfrm>
            <a:off x="8838600" y="4706290"/>
            <a:ext cx="3054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7" name="Google Shape;77;p15"/>
          <p:cNvPicPr preferRelativeResize="0"/>
          <p:nvPr/>
        </p:nvPicPr>
        <p:blipFill rotWithShape="1">
          <a:blip r:embed="rId9">
            <a:alphaModFix/>
          </a:blip>
          <a:srcRect b="5602" l="0" r="0" t="5602"/>
          <a:stretch/>
        </p:blipFill>
        <p:spPr>
          <a:xfrm>
            <a:off x="1503875" y="2286000"/>
            <a:ext cx="2323924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5219075" y="152400"/>
            <a:ext cx="3356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CONFIDENTIAL - DO NOT SHARE AND DUPLICATE</a:t>
            </a:r>
            <a:endParaRPr sz="9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C1C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739300" y="4780125"/>
            <a:ext cx="332100" cy="2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  </a:t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100" y="4756397"/>
            <a:ext cx="851300" cy="17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 rotWithShape="1">
          <a:blip r:embed="rId4">
            <a:alphaModFix/>
          </a:blip>
          <a:srcRect b="367" l="0" r="0" t="357"/>
          <a:stretch/>
        </p:blipFill>
        <p:spPr>
          <a:xfrm>
            <a:off x="5539550" y="4771797"/>
            <a:ext cx="1759601" cy="1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5">
            <a:alphaModFix/>
          </a:blip>
          <a:srcRect b="317" l="0" r="0" t="327"/>
          <a:stretch/>
        </p:blipFill>
        <p:spPr>
          <a:xfrm>
            <a:off x="4403998" y="4717922"/>
            <a:ext cx="336025" cy="2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1891997" y="4668394"/>
            <a:ext cx="180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numinas.studio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88" name="Google Shape;88;p16"/>
          <p:cNvCxnSpPr/>
          <p:nvPr/>
        </p:nvCxnSpPr>
        <p:spPr>
          <a:xfrm>
            <a:off x="8838600" y="4706290"/>
            <a:ext cx="3054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9" name="Google Shape;89;p16"/>
          <p:cNvPicPr preferRelativeResize="0"/>
          <p:nvPr/>
        </p:nvPicPr>
        <p:blipFill rotWithShape="1">
          <a:blip r:embed="rId6">
            <a:alphaModFix/>
          </a:blip>
          <a:srcRect b="0" l="612" r="622" t="0"/>
          <a:stretch/>
        </p:blipFill>
        <p:spPr>
          <a:xfrm>
            <a:off x="914400" y="1065884"/>
            <a:ext cx="237561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/>
          <p:nvPr/>
        </p:nvSpPr>
        <p:spPr>
          <a:xfrm>
            <a:off x="833907" y="1543061"/>
            <a:ext cx="3276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We create stunning motion visuals that engage, sell, and inspire.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Numinas helps brands like American Express, Olay, and Air Canada craft high-end motion content for commercials, social media, and digital experiences.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4522789" y="1599264"/>
            <a:ext cx="4093500" cy="19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EA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Services:</a:t>
            </a:r>
            <a:endParaRPr sz="1000">
              <a:solidFill>
                <a:srgbClr val="EA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24765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CCCCCC"/>
              </a:buClr>
              <a:buSzPts val="300"/>
              <a:buFont typeface="Montserrat"/>
              <a:buChar char="●"/>
            </a:pPr>
            <a:r>
              <a:rPr lang="en" sz="1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Creative Concept, Strategy, and Copywriting</a:t>
            </a:r>
            <a:endParaRPr sz="1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7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00"/>
              <a:buFont typeface="Montserrat"/>
              <a:buChar char="●"/>
            </a:pPr>
            <a:r>
              <a:rPr lang="en" sz="1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Audio and Video Editing &amp; Post-Production</a:t>
            </a:r>
            <a:endParaRPr sz="1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7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00"/>
              <a:buFont typeface="Montserrat"/>
              <a:buChar char="●"/>
            </a:pPr>
            <a:r>
              <a:rPr lang="en" sz="1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Explainer Videos &amp; Branded Storytelling</a:t>
            </a:r>
            <a:endParaRPr sz="1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7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00"/>
              <a:buFont typeface="Montserrat"/>
              <a:buChar char="●"/>
            </a:pPr>
            <a:r>
              <a:rPr lang="en" sz="1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Show Packages &amp; Broadcast Design</a:t>
            </a:r>
            <a:endParaRPr sz="1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7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00"/>
              <a:buFont typeface="Montserrat"/>
              <a:buChar char="●"/>
            </a:pPr>
            <a:r>
              <a:rPr lang="en" sz="1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Commercials, Ads &amp; Social Media Content</a:t>
            </a:r>
            <a:endParaRPr sz="1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7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300"/>
              <a:buFont typeface="Montserrat"/>
              <a:buChar char="●"/>
            </a:pPr>
            <a:r>
              <a:rPr lang="en" sz="1000">
                <a:solidFill>
                  <a:srgbClr val="CCCCCC"/>
                </a:solidFill>
                <a:latin typeface="Montserrat"/>
                <a:ea typeface="Montserrat"/>
                <a:cs typeface="Montserrat"/>
                <a:sym typeface="Montserrat"/>
              </a:rPr>
              <a:t>2D/3D Animation &amp; Motion Design</a:t>
            </a:r>
            <a:endParaRPr sz="1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CCCCC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2" name="Google Shape;92;p16"/>
          <p:cNvGrpSpPr/>
          <p:nvPr/>
        </p:nvGrpSpPr>
        <p:grpSpPr>
          <a:xfrm>
            <a:off x="8249436" y="4781804"/>
            <a:ext cx="326315" cy="119176"/>
            <a:chOff x="8249436" y="4712239"/>
            <a:chExt cx="326315" cy="119176"/>
          </a:xfrm>
        </p:grpSpPr>
        <p:pic>
          <p:nvPicPr>
            <p:cNvPr id="93" name="Google Shape;93;p16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249436" y="4712239"/>
              <a:ext cx="119176" cy="119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456581" y="4712264"/>
              <a:ext cx="119170" cy="1191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5" name="Google Shape;95;p16"/>
          <p:cNvSpPr txBox="1"/>
          <p:nvPr/>
        </p:nvSpPr>
        <p:spPr>
          <a:xfrm>
            <a:off x="5219075" y="152400"/>
            <a:ext cx="3356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CONFIDENTIAL - DO NOT SHARE AND DUPLICATE</a:t>
            </a:r>
            <a:endParaRPr sz="9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CDCD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739300" y="4780125"/>
            <a:ext cx="332100" cy="2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  </a:t>
            </a:r>
            <a:endParaRPr/>
          </a:p>
        </p:txBody>
      </p:sp>
      <p:grpSp>
        <p:nvGrpSpPr>
          <p:cNvPr id="101" name="Google Shape;101;p17"/>
          <p:cNvGrpSpPr/>
          <p:nvPr/>
        </p:nvGrpSpPr>
        <p:grpSpPr>
          <a:xfrm>
            <a:off x="578100" y="4661237"/>
            <a:ext cx="6721051" cy="738900"/>
            <a:chOff x="578100" y="4591673"/>
            <a:chExt cx="6721051" cy="738900"/>
          </a:xfrm>
        </p:grpSpPr>
        <p:pic>
          <p:nvPicPr>
            <p:cNvPr id="102" name="Google Shape;102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8100" y="4679675"/>
              <a:ext cx="851300" cy="171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39550" y="4695075"/>
              <a:ext cx="1759601" cy="15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03998" y="4641200"/>
              <a:ext cx="336025" cy="28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" name="Google Shape;105;p17"/>
            <p:cNvSpPr txBox="1"/>
            <p:nvPr/>
          </p:nvSpPr>
          <p:spPr>
            <a:xfrm>
              <a:off x="1891997" y="4591673"/>
              <a:ext cx="1803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1C1C1C"/>
                  </a:solidFill>
                  <a:uFill>
                    <a:noFill/>
                  </a:uFill>
                  <a:latin typeface="Titillium Web"/>
                  <a:ea typeface="Titillium Web"/>
                  <a:cs typeface="Titillium Web"/>
                  <a:sym typeface="Titillium Web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numinas.studio</a:t>
              </a:r>
              <a:endParaRPr sz="1200">
                <a:solidFill>
                  <a:srgbClr val="1C1C1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2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3F3F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cxnSp>
        <p:nvCxnSpPr>
          <p:cNvPr id="106" name="Google Shape;106;p17"/>
          <p:cNvCxnSpPr/>
          <p:nvPr/>
        </p:nvCxnSpPr>
        <p:spPr>
          <a:xfrm>
            <a:off x="8838600" y="4706290"/>
            <a:ext cx="3054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7" name="Google Shape;107;p17"/>
          <p:cNvPicPr preferRelativeResize="0"/>
          <p:nvPr/>
        </p:nvPicPr>
        <p:blipFill rotWithShape="1">
          <a:blip r:embed="rId7">
            <a:alphaModFix/>
          </a:blip>
          <a:srcRect b="0" l="0" r="-43988" t="0"/>
          <a:stretch/>
        </p:blipFill>
        <p:spPr>
          <a:xfrm>
            <a:off x="914400" y="1062700"/>
            <a:ext cx="2375626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41092" y="1053448"/>
            <a:ext cx="1693951" cy="987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408877" y="2842525"/>
            <a:ext cx="1694069" cy="98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47526" y="2842525"/>
            <a:ext cx="1694069" cy="98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408877" y="1053448"/>
            <a:ext cx="1694069" cy="98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886175" y="2842525"/>
            <a:ext cx="1694069" cy="987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7"/>
          <p:cNvPicPr preferRelativeResize="0"/>
          <p:nvPr/>
        </p:nvPicPr>
        <p:blipFill rotWithShape="1">
          <a:blip r:embed="rId13">
            <a:alphaModFix/>
          </a:blip>
          <a:srcRect b="0" l="1152" r="1152" t="0"/>
          <a:stretch/>
        </p:blipFill>
        <p:spPr>
          <a:xfrm>
            <a:off x="6873190" y="1060148"/>
            <a:ext cx="1694069" cy="98790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7"/>
          <p:cNvSpPr txBox="1"/>
          <p:nvPr/>
        </p:nvSpPr>
        <p:spPr>
          <a:xfrm>
            <a:off x="838200" y="1885961"/>
            <a:ext cx="22860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A collection of projects we had the opportunity to bring to life through design, animation, and storytelling.</a:t>
            </a:r>
            <a:endParaRPr sz="12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Click on project names to view their videos.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3420098" y="2039905"/>
            <a:ext cx="1676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 u="sng">
                <a:solidFill>
                  <a:srgbClr val="191919"/>
                </a:solidFill>
                <a:latin typeface="Titillium Web"/>
                <a:ea typeface="Titillium Web"/>
                <a:cs typeface="Titillium Web"/>
                <a:sym typeface="Titillium Web"/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Secret</a:t>
            </a:r>
            <a:r>
              <a:rPr lang="en" sz="900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</a:rPr>
              <a:t>	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16" name="Google Shape;116;p17"/>
          <p:cNvSpPr txBox="1"/>
          <p:nvPr/>
        </p:nvSpPr>
        <p:spPr>
          <a:xfrm>
            <a:off x="5149926" y="2043855"/>
            <a:ext cx="1676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 u="sng">
                <a:latin typeface="Titillium Web"/>
                <a:ea typeface="Titillium Web"/>
                <a:cs typeface="Titillium Web"/>
                <a:sym typeface="Titillium Web"/>
                <a:hlinkClick r:id="rId15"/>
              </a:rPr>
              <a:t>American Express</a:t>
            </a:r>
            <a:endParaRPr sz="1100"/>
          </a:p>
        </p:txBody>
      </p:sp>
      <p:sp>
        <p:nvSpPr>
          <p:cNvPr id="117" name="Google Shape;117;p17"/>
          <p:cNvSpPr txBox="1"/>
          <p:nvPr/>
        </p:nvSpPr>
        <p:spPr>
          <a:xfrm>
            <a:off x="6888741" y="2054680"/>
            <a:ext cx="1676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 u="sng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Dolby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18" name="Google Shape;118;p17"/>
          <p:cNvSpPr txBox="1"/>
          <p:nvPr/>
        </p:nvSpPr>
        <p:spPr>
          <a:xfrm>
            <a:off x="3408373" y="3836655"/>
            <a:ext cx="1676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 u="sng">
                <a:latin typeface="Titillium Web"/>
                <a:ea typeface="Titillium Web"/>
                <a:cs typeface="Titillium Web"/>
                <a:sym typeface="Titillium Web"/>
                <a:hlinkClick r:id="rId17"/>
              </a:rPr>
              <a:t>Urban Decay</a:t>
            </a:r>
            <a:endParaRPr sz="1100"/>
          </a:p>
        </p:txBody>
      </p:sp>
      <p:sp>
        <p:nvSpPr>
          <p:cNvPr id="119" name="Google Shape;119;p17"/>
          <p:cNvSpPr txBox="1"/>
          <p:nvPr/>
        </p:nvSpPr>
        <p:spPr>
          <a:xfrm>
            <a:off x="5138201" y="3840605"/>
            <a:ext cx="1676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 u="sng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BELLEMINT</a:t>
            </a:r>
            <a:endParaRPr sz="1100">
              <a:solidFill>
                <a:srgbClr val="434343"/>
              </a:solidFill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6877016" y="3851430"/>
            <a:ext cx="1676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900" u="sng">
                <a:solidFill>
                  <a:srgbClr val="434343"/>
                </a:solidFill>
                <a:latin typeface="Titillium Web"/>
                <a:ea typeface="Titillium Web"/>
                <a:cs typeface="Titillium Web"/>
                <a:sym typeface="Titillium Web"/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Olay</a:t>
            </a:r>
            <a:endParaRPr sz="1100">
              <a:solidFill>
                <a:srgbClr val="434343"/>
              </a:solidFill>
            </a:endParaRPr>
          </a:p>
        </p:txBody>
      </p:sp>
      <p:grpSp>
        <p:nvGrpSpPr>
          <p:cNvPr id="121" name="Google Shape;121;p17"/>
          <p:cNvGrpSpPr/>
          <p:nvPr/>
        </p:nvGrpSpPr>
        <p:grpSpPr>
          <a:xfrm>
            <a:off x="8249436" y="4781804"/>
            <a:ext cx="326315" cy="119176"/>
            <a:chOff x="8249436" y="4712239"/>
            <a:chExt cx="326315" cy="119176"/>
          </a:xfrm>
        </p:grpSpPr>
        <p:pic>
          <p:nvPicPr>
            <p:cNvPr id="122" name="Google Shape;122;p17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8249436" y="4712239"/>
              <a:ext cx="119176" cy="119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7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8456581" y="4712264"/>
              <a:ext cx="119170" cy="1191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" name="Google Shape;124;p17"/>
          <p:cNvSpPr txBox="1"/>
          <p:nvPr/>
        </p:nvSpPr>
        <p:spPr>
          <a:xfrm>
            <a:off x="5219075" y="152400"/>
            <a:ext cx="3356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CONFIDENTIAL - DO NOT SHARE AND DUPLICATE</a:t>
            </a:r>
            <a:endParaRPr sz="9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CDCD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"/>
          <p:cNvSpPr txBox="1"/>
          <p:nvPr>
            <p:ph idx="12" type="sldNum"/>
          </p:nvPr>
        </p:nvSpPr>
        <p:spPr>
          <a:xfrm>
            <a:off x="8739300" y="4780125"/>
            <a:ext cx="332100" cy="2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  </a:t>
            </a:r>
            <a:endParaRPr/>
          </a:p>
        </p:txBody>
      </p:sp>
      <p:sp>
        <p:nvSpPr>
          <p:cNvPr id="130" name="Google Shape;130;p18"/>
          <p:cNvSpPr txBox="1"/>
          <p:nvPr/>
        </p:nvSpPr>
        <p:spPr>
          <a:xfrm>
            <a:off x="920179" y="2477498"/>
            <a:ext cx="12903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Discovery &amp; Strategy</a:t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Understanding your brand’s vision &amp; goals.</a:t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131" name="Google Shape;131;p18"/>
          <p:cNvGrpSpPr/>
          <p:nvPr/>
        </p:nvGrpSpPr>
        <p:grpSpPr>
          <a:xfrm>
            <a:off x="578100" y="4661237"/>
            <a:ext cx="6721051" cy="738900"/>
            <a:chOff x="578100" y="4591673"/>
            <a:chExt cx="6721051" cy="738900"/>
          </a:xfrm>
        </p:grpSpPr>
        <p:pic>
          <p:nvPicPr>
            <p:cNvPr id="132" name="Google Shape;132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8100" y="4679675"/>
              <a:ext cx="851300" cy="171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1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39550" y="4695075"/>
              <a:ext cx="1759601" cy="15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403998" y="4641200"/>
              <a:ext cx="336025" cy="281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8"/>
            <p:cNvSpPr txBox="1"/>
            <p:nvPr/>
          </p:nvSpPr>
          <p:spPr>
            <a:xfrm>
              <a:off x="1891997" y="4591673"/>
              <a:ext cx="18036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200">
                  <a:solidFill>
                    <a:srgbClr val="1C1C1C"/>
                  </a:solidFill>
                  <a:uFill>
                    <a:noFill/>
                  </a:uFill>
                  <a:latin typeface="Titillium Web"/>
                  <a:ea typeface="Titillium Web"/>
                  <a:cs typeface="Titillium Web"/>
                  <a:sym typeface="Titillium Web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numinas.studio</a:t>
              </a:r>
              <a:endParaRPr sz="1200">
                <a:solidFill>
                  <a:srgbClr val="1C1C1C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191919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F3F3F3"/>
                </a:solidFill>
                <a:latin typeface="Titillium Web"/>
                <a:ea typeface="Titillium Web"/>
                <a:cs typeface="Titillium Web"/>
                <a:sym typeface="Titillium Web"/>
              </a:endParaRPr>
            </a:p>
          </p:txBody>
        </p:sp>
      </p:grpSp>
      <p:cxnSp>
        <p:nvCxnSpPr>
          <p:cNvPr id="136" name="Google Shape;136;p18"/>
          <p:cNvCxnSpPr/>
          <p:nvPr/>
        </p:nvCxnSpPr>
        <p:spPr>
          <a:xfrm>
            <a:off x="8838600" y="4706290"/>
            <a:ext cx="3054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7" name="Google Shape;137;p18"/>
          <p:cNvPicPr preferRelativeResize="0"/>
          <p:nvPr/>
        </p:nvPicPr>
        <p:blipFill rotWithShape="1">
          <a:blip r:embed="rId7">
            <a:alphaModFix/>
          </a:blip>
          <a:srcRect b="0" l="787" r="787" t="0"/>
          <a:stretch/>
        </p:blipFill>
        <p:spPr>
          <a:xfrm>
            <a:off x="914400" y="1064055"/>
            <a:ext cx="2375614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2489054" y="2474084"/>
            <a:ext cx="12714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Copywriting &amp; Scripting</a:t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 Crafting compelling scripts that drive engagement.</a:t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9" name="Google Shape;139;p18"/>
          <p:cNvSpPr txBox="1"/>
          <p:nvPr/>
        </p:nvSpPr>
        <p:spPr>
          <a:xfrm>
            <a:off x="4039029" y="2643073"/>
            <a:ext cx="12327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Concept &amp; Storyboarding</a:t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Developing visual direction and narrative flow.</a:t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0" name="Google Shape;140;p18"/>
          <p:cNvSpPr txBox="1"/>
          <p:nvPr/>
        </p:nvSpPr>
        <p:spPr>
          <a:xfrm>
            <a:off x="7009380" y="2491153"/>
            <a:ext cx="12756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Final touch &amp; Delivery</a:t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Sound design, color correction, and flawless execution.</a:t>
            </a:r>
            <a:endParaRPr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41" name="Google Shape;141;p18"/>
          <p:cNvSpPr txBox="1"/>
          <p:nvPr/>
        </p:nvSpPr>
        <p:spPr>
          <a:xfrm>
            <a:off x="5550305" y="2636725"/>
            <a:ext cx="1180500" cy="72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Production &amp; Animation</a:t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Bringing your story to life with stunning motion design.</a:t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42" name="Google Shape;142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57998" y="1826029"/>
            <a:ext cx="365101" cy="3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486392" y="1826029"/>
            <a:ext cx="365101" cy="3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942208" y="1826029"/>
            <a:ext cx="365101" cy="3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82773" y="1830664"/>
            <a:ext cx="365101" cy="36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464622" y="1830655"/>
            <a:ext cx="365101" cy="3651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8"/>
          <p:cNvGrpSpPr/>
          <p:nvPr/>
        </p:nvGrpSpPr>
        <p:grpSpPr>
          <a:xfrm>
            <a:off x="8249436" y="4781804"/>
            <a:ext cx="326315" cy="119176"/>
            <a:chOff x="8249436" y="4712239"/>
            <a:chExt cx="326315" cy="119176"/>
          </a:xfrm>
        </p:grpSpPr>
        <p:pic>
          <p:nvPicPr>
            <p:cNvPr id="148" name="Google Shape;148;p18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8249436" y="4712239"/>
              <a:ext cx="119176" cy="119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18"/>
            <p:cNvPicPr preferRelativeResize="0"/>
            <p:nvPr/>
          </p:nvPicPr>
          <p:blipFill>
            <a:blip r:embed="rId14">
              <a:alphaModFix/>
            </a:blip>
            <a:stretch>
              <a:fillRect/>
            </a:stretch>
          </p:blipFill>
          <p:spPr>
            <a:xfrm>
              <a:off x="8456581" y="4712264"/>
              <a:ext cx="119170" cy="1191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 txBox="1"/>
          <p:nvPr/>
        </p:nvSpPr>
        <p:spPr>
          <a:xfrm>
            <a:off x="5219075" y="152400"/>
            <a:ext cx="3356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CONFIDENTIAL - DO NOT SHARE AND DUPLICATE</a:t>
            </a:r>
            <a:endParaRPr sz="9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C1C1C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 txBox="1"/>
          <p:nvPr>
            <p:ph idx="12" type="sldNum"/>
          </p:nvPr>
        </p:nvSpPr>
        <p:spPr>
          <a:xfrm>
            <a:off x="8739300" y="4780125"/>
            <a:ext cx="332100" cy="2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  </a:t>
            </a:r>
            <a:endParaRPr/>
          </a:p>
        </p:txBody>
      </p:sp>
      <p:pic>
        <p:nvPicPr>
          <p:cNvPr id="156" name="Google Shape;15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100" y="4756397"/>
            <a:ext cx="851300" cy="171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4">
            <a:alphaModFix/>
          </a:blip>
          <a:srcRect b="367" l="0" r="0" t="357"/>
          <a:stretch/>
        </p:blipFill>
        <p:spPr>
          <a:xfrm>
            <a:off x="5539550" y="4771797"/>
            <a:ext cx="1759601" cy="1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5">
            <a:alphaModFix/>
          </a:blip>
          <a:srcRect b="317" l="0" r="0" t="327"/>
          <a:stretch/>
        </p:blipFill>
        <p:spPr>
          <a:xfrm>
            <a:off x="4403998" y="4717922"/>
            <a:ext cx="336025" cy="28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9"/>
          <p:cNvSpPr txBox="1"/>
          <p:nvPr/>
        </p:nvSpPr>
        <p:spPr>
          <a:xfrm>
            <a:off x="1891997" y="4668394"/>
            <a:ext cx="1803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numinas.studio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cxnSp>
        <p:nvCxnSpPr>
          <p:cNvPr id="160" name="Google Shape;160;p19"/>
          <p:cNvCxnSpPr/>
          <p:nvPr/>
        </p:nvCxnSpPr>
        <p:spPr>
          <a:xfrm>
            <a:off x="8838600" y="4706290"/>
            <a:ext cx="3054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" name="Google Shape;161;p19"/>
          <p:cNvSpPr txBox="1"/>
          <p:nvPr/>
        </p:nvSpPr>
        <p:spPr>
          <a:xfrm>
            <a:off x="833900" y="1902365"/>
            <a:ext cx="3276600" cy="133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At Numinas, we don’t just create visuals—we craft immersive experiences that connect, inspire, and leave a lasting impact. Our expertise in motion design, storytelling, and innovation allows us to transform ideas into stunning, high-performance content that resonates with audiences.</a:t>
            </a:r>
            <a:endParaRPr sz="120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162" name="Google Shape;162;p19"/>
          <p:cNvPicPr preferRelativeResize="0"/>
          <p:nvPr/>
        </p:nvPicPr>
        <p:blipFill rotWithShape="1">
          <a:blip r:embed="rId6">
            <a:alphaModFix/>
          </a:blip>
          <a:srcRect b="0" l="0" r="-46028" t="0"/>
          <a:stretch/>
        </p:blipFill>
        <p:spPr>
          <a:xfrm>
            <a:off x="914400" y="1056027"/>
            <a:ext cx="237561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9"/>
          <p:cNvSpPr txBox="1"/>
          <p:nvPr/>
        </p:nvSpPr>
        <p:spPr>
          <a:xfrm>
            <a:off x="4572832" y="1546694"/>
            <a:ext cx="32766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CCCCCC"/>
                </a:solidFill>
                <a:latin typeface="Titillium Web"/>
                <a:ea typeface="Titillium Web"/>
                <a:cs typeface="Titillium Web"/>
                <a:sym typeface="Titillium Web"/>
              </a:rPr>
              <a:t>Emotion-Driven Storytelling </a:t>
            </a:r>
            <a:endParaRPr b="1" sz="1100">
              <a:solidFill>
                <a:srgbClr val="CCCC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We don’t just create visuals; we create experiences.</a:t>
            </a:r>
            <a:endParaRPr sz="1100">
              <a:solidFill>
                <a:srgbClr val="999999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100">
                <a:solidFill>
                  <a:srgbClr val="CCCCCC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en" sz="1100">
                <a:solidFill>
                  <a:srgbClr val="CCCCCC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Premium Aesthetic &amp; Execution </a:t>
            </a:r>
            <a:endParaRPr b="1" sz="1100">
              <a:solidFill>
                <a:srgbClr val="CCCC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High-end motion design that elevates your brand.</a:t>
            </a:r>
            <a:br>
              <a:rPr lang="en" sz="1100">
                <a:solidFill>
                  <a:srgbClr val="999999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</a:br>
            <a:endParaRPr sz="1100">
              <a:solidFill>
                <a:srgbClr val="999999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CCCCCC"/>
                </a:solidFill>
                <a:latin typeface="Titillium Web"/>
                <a:ea typeface="Titillium Web"/>
                <a:cs typeface="Titillium Web"/>
                <a:sym typeface="Titillium Web"/>
              </a:rPr>
              <a:t>End-to-End Creative Solutions </a:t>
            </a:r>
            <a:endParaRPr b="1" sz="1100">
              <a:solidFill>
                <a:srgbClr val="CCCC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From concept to final delivery, we handle it all.</a:t>
            </a:r>
            <a:endParaRPr sz="1100">
              <a:solidFill>
                <a:srgbClr val="999999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CCCC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CCCCC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Industry-Leading Expertise</a:t>
            </a:r>
            <a:endParaRPr b="1" sz="1100">
              <a:solidFill>
                <a:srgbClr val="CCCC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999999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With over a decade of experience, we bring strategic insight and creative excellence to every project.</a:t>
            </a:r>
            <a:endParaRPr sz="1100">
              <a:solidFill>
                <a:srgbClr val="999999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100">
                <a:solidFill>
                  <a:srgbClr val="CCCCCC"/>
                </a:solidFill>
                <a:latin typeface="Titillium Web"/>
                <a:ea typeface="Titillium Web"/>
                <a:cs typeface="Titillium Web"/>
                <a:sym typeface="Titillium Web"/>
              </a:rPr>
            </a:br>
            <a:r>
              <a:rPr b="1" lang="en" sz="1100">
                <a:solidFill>
                  <a:srgbClr val="CCCCCC"/>
                </a:solidFill>
                <a:latin typeface="Titillium Web"/>
                <a:ea typeface="Titillium Web"/>
                <a:cs typeface="Titillium Web"/>
                <a:sym typeface="Titillium Web"/>
              </a:rPr>
              <a:t>Trusted by Top Brands &amp; Leading Agencies</a:t>
            </a:r>
            <a:endParaRPr b="1" sz="1100">
              <a:solidFill>
                <a:srgbClr val="CCCCCC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999999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Collaborations with American Express, Olay, Secret, Air Canada, Urban Decay, and creative agencies. </a:t>
            </a:r>
            <a:endParaRPr sz="1200">
              <a:solidFill>
                <a:srgbClr val="999999"/>
              </a:solidFill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  <p:grpSp>
        <p:nvGrpSpPr>
          <p:cNvPr id="164" name="Google Shape;164;p19"/>
          <p:cNvGrpSpPr/>
          <p:nvPr/>
        </p:nvGrpSpPr>
        <p:grpSpPr>
          <a:xfrm>
            <a:off x="8249436" y="4781804"/>
            <a:ext cx="326315" cy="119176"/>
            <a:chOff x="8249436" y="4712239"/>
            <a:chExt cx="326315" cy="119176"/>
          </a:xfrm>
        </p:grpSpPr>
        <p:pic>
          <p:nvPicPr>
            <p:cNvPr id="165" name="Google Shape;165;p1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8249436" y="4712239"/>
              <a:ext cx="119176" cy="119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1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8456581" y="4712264"/>
              <a:ext cx="119170" cy="1191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19"/>
          <p:cNvSpPr txBox="1"/>
          <p:nvPr/>
        </p:nvSpPr>
        <p:spPr>
          <a:xfrm>
            <a:off x="5219075" y="152400"/>
            <a:ext cx="3356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CONFIDENTIAL - DO NOT SHARE AND DUPLICATE</a:t>
            </a:r>
            <a:endParaRPr sz="9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DCDCD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20"/>
          <p:cNvGrpSpPr/>
          <p:nvPr/>
        </p:nvGrpSpPr>
        <p:grpSpPr>
          <a:xfrm>
            <a:off x="9340" y="-7687"/>
            <a:ext cx="9144000" cy="5158866"/>
            <a:chOff x="-150" y="0"/>
            <a:chExt cx="9144000" cy="5158866"/>
          </a:xfrm>
        </p:grpSpPr>
        <p:pic>
          <p:nvPicPr>
            <p:cNvPr id="173" name="Google Shape;173;p20"/>
            <p:cNvPicPr preferRelativeResize="0"/>
            <p:nvPr/>
          </p:nvPicPr>
          <p:blipFill>
            <a:blip r:embed="rId3">
              <a:alphaModFix amt="0"/>
            </a:blip>
            <a:stretch>
              <a:fillRect/>
            </a:stretch>
          </p:blipFill>
          <p:spPr>
            <a:xfrm>
              <a:off x="-15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20"/>
            <p:cNvPicPr preferRelativeResize="0"/>
            <p:nvPr/>
          </p:nvPicPr>
          <p:blipFill>
            <a:blip r:embed="rId4">
              <a:alphaModFix amt="0"/>
            </a:blip>
            <a:stretch>
              <a:fillRect/>
            </a:stretch>
          </p:blipFill>
          <p:spPr>
            <a:xfrm>
              <a:off x="-150" y="5800"/>
              <a:ext cx="9144000" cy="51530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5" name="Google Shape;175;p20"/>
          <p:cNvSpPr txBox="1"/>
          <p:nvPr>
            <p:ph idx="12" type="sldNum"/>
          </p:nvPr>
        </p:nvSpPr>
        <p:spPr>
          <a:xfrm>
            <a:off x="8739300" y="4780125"/>
            <a:ext cx="332100" cy="24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r>
              <a:rPr lang="en"/>
              <a:t>   </a:t>
            </a:r>
            <a:endParaRPr/>
          </a:p>
        </p:txBody>
      </p:sp>
      <p:cxnSp>
        <p:nvCxnSpPr>
          <p:cNvPr id="176" name="Google Shape;176;p20"/>
          <p:cNvCxnSpPr/>
          <p:nvPr/>
        </p:nvCxnSpPr>
        <p:spPr>
          <a:xfrm>
            <a:off x="8838600" y="4706290"/>
            <a:ext cx="3054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77" name="Google Shape;177;p20"/>
          <p:cNvPicPr preferRelativeResize="0"/>
          <p:nvPr/>
        </p:nvPicPr>
        <p:blipFill rotWithShape="1">
          <a:blip r:embed="rId5">
            <a:alphaModFix/>
          </a:blip>
          <a:srcRect b="0" l="-3499" r="-3509" t="0"/>
          <a:stretch/>
        </p:blipFill>
        <p:spPr>
          <a:xfrm>
            <a:off x="2775025" y="2269972"/>
            <a:ext cx="3600398" cy="63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49912" y="3344100"/>
            <a:ext cx="5462866" cy="24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0"/>
          <p:cNvPicPr preferRelativeResize="0"/>
          <p:nvPr/>
        </p:nvPicPr>
        <p:blipFill rotWithShape="1">
          <a:blip r:embed="rId7">
            <a:alphaModFix/>
          </a:blip>
          <a:srcRect b="12876" l="0" r="0" t="0"/>
          <a:stretch/>
        </p:blipFill>
        <p:spPr>
          <a:xfrm>
            <a:off x="4136234" y="715676"/>
            <a:ext cx="871532" cy="7799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2934750" y="4040075"/>
            <a:ext cx="3274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1C1C1C"/>
                </a:solidFill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numinas.studio</a:t>
            </a:r>
            <a:r>
              <a:rPr b="1" lang="en" sz="1600">
                <a:solidFill>
                  <a:srgbClr val="1C1C1C"/>
                </a:solidFill>
                <a:latin typeface="Titillium Web"/>
                <a:ea typeface="Titillium Web"/>
                <a:cs typeface="Titillium Web"/>
                <a:sym typeface="Titillium Web"/>
              </a:rPr>
              <a:t>/Explainervideos</a:t>
            </a:r>
            <a:endParaRPr b="1" sz="1600">
              <a:solidFill>
                <a:srgbClr val="1C1C1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2564700" y="4384348"/>
            <a:ext cx="401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rgbClr val="1C1C1C"/>
                </a:solidFill>
                <a:latin typeface="Titillium Web"/>
                <a:ea typeface="Titillium Web"/>
                <a:cs typeface="Titillium Web"/>
                <a:sym typeface="Titillium Web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Sonia Bashash</a:t>
            </a: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" sz="1100">
                <a:latin typeface="Titillium Web"/>
                <a:ea typeface="Titillium Web"/>
                <a:cs typeface="Titillium Web"/>
                <a:sym typeface="Titillium Web"/>
              </a:rPr>
              <a:t>Creative Director</a:t>
            </a:r>
            <a:r>
              <a:rPr b="1" lang="en" sz="1100"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" sz="1100"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10"/>
              </a:rPr>
              <a:t>sonia</a:t>
            </a:r>
            <a:r>
              <a:rPr lang="en" sz="900"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11"/>
              </a:rPr>
              <a:t>@</a:t>
            </a:r>
            <a:r>
              <a:rPr lang="en" sz="1100">
                <a:uFill>
                  <a:noFill/>
                </a:uFill>
                <a:latin typeface="Titillium Web"/>
                <a:ea typeface="Titillium Web"/>
                <a:cs typeface="Titillium Web"/>
                <a:sym typeface="Titillium Web"/>
                <a:hlinkClick r:id="rId12"/>
              </a:rPr>
              <a:t>numinas.studio</a:t>
            </a:r>
            <a:endParaRPr sz="1100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2" name="Google Shape;182;p20"/>
          <p:cNvSpPr txBox="1"/>
          <p:nvPr/>
        </p:nvSpPr>
        <p:spPr>
          <a:xfrm>
            <a:off x="5219075" y="152400"/>
            <a:ext cx="3356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700">
                <a:solidFill>
                  <a:srgbClr val="999999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CONFIDENTIAL - DO NOT SHARE AND DUPLICATE</a:t>
            </a:r>
            <a:endParaRPr sz="9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